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4782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3108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4100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8949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9566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32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481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682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934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303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004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128FB-8F98-42E9-A601-31A80650D304}" type="datetimeFigureOut">
              <a:rPr lang="zh-TW" altLang="en-US" smtClean="0"/>
              <a:t>2012/3/15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54C39-0C95-4442-A52B-C245F51347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285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err="1" smtClean="0">
                <a:ea typeface="新細明體" charset="-120"/>
              </a:rPr>
              <a:t>Matlab</a:t>
            </a:r>
            <a:r>
              <a:rPr lang="en-US" altLang="zh-TW" dirty="0" smtClean="0">
                <a:ea typeface="新細明體" charset="-120"/>
              </a:rPr>
              <a:t> Quick Start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2012/3/15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06334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Basic Grammar</a:t>
            </a:r>
            <a:endParaRPr lang="zh-TW" alt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2"/>
          <a:stretch/>
        </p:blipFill>
        <p:spPr bwMode="auto">
          <a:xfrm>
            <a:off x="740057" y="1484784"/>
            <a:ext cx="2143125" cy="25982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94" y="1456471"/>
            <a:ext cx="1295400" cy="1057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82" y="1443967"/>
            <a:ext cx="1809750" cy="14097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376" y="3068960"/>
            <a:ext cx="1876425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59434"/>
            <a:ext cx="1876425" cy="1343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441892"/>
            <a:ext cx="742950" cy="30765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83568" y="4581128"/>
            <a:ext cx="4280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dirty="0" smtClean="0"/>
              <a:t>冒號代表 </a:t>
            </a:r>
            <a:r>
              <a:rPr lang="en-US" altLang="zh-TW" dirty="0" smtClean="0"/>
              <a:t>“</a:t>
            </a:r>
            <a:r>
              <a:rPr lang="zh-TW" altLang="en-US" dirty="0" smtClean="0"/>
              <a:t>到</a:t>
            </a:r>
            <a:r>
              <a:rPr lang="en-US" altLang="zh-TW" dirty="0" smtClean="0"/>
              <a:t>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兩個冒號之間的值代表</a:t>
            </a:r>
            <a:r>
              <a:rPr lang="zh-TW" altLang="en-US" dirty="0" smtClean="0"/>
              <a:t>間隔</a:t>
            </a:r>
            <a:r>
              <a:rPr lang="en-US" altLang="zh-TW" dirty="0" smtClean="0"/>
              <a:t>(default=1)</a:t>
            </a:r>
            <a:endParaRPr lang="zh-TW" altLang="en-US" dirty="0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57" y="5373216"/>
            <a:ext cx="25527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853" y="5230341"/>
            <a:ext cx="2971800" cy="8763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444" y="4654078"/>
            <a:ext cx="1428750" cy="2028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431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ea typeface="新細明體" charset="-120"/>
              </a:rPr>
              <a:t>Manipulate matrices</a:t>
            </a:r>
            <a:endParaRPr lang="zh-TW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35603"/>
            <a:ext cx="1571625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227" y="1183190"/>
            <a:ext cx="1228725" cy="1038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45090"/>
            <a:ext cx="1285875" cy="1114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72" y="2896369"/>
            <a:ext cx="838200" cy="113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24944"/>
            <a:ext cx="1266825" cy="1114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589" y="2915419"/>
            <a:ext cx="1266825" cy="1123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236" y="2910656"/>
            <a:ext cx="1323975" cy="1143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96369"/>
            <a:ext cx="1266825" cy="1143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2" y="4797152"/>
            <a:ext cx="952500" cy="895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92377"/>
            <a:ext cx="1323975" cy="1104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4692377"/>
            <a:ext cx="2019300" cy="1114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73327"/>
            <a:ext cx="1247775" cy="1143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5593354" y="2555612"/>
            <a:ext cx="2146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Matrix multiplication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670018" y="4005064"/>
            <a:ext cx="558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A*B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7461269" y="400506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A*A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502022" y="5980638"/>
            <a:ext cx="4628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TW" dirty="0" smtClean="0"/>
              <a:t>“.” : element-wise operator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矩陣內的元素各自與對應到的元素做運算</a:t>
            </a:r>
          </a:p>
        </p:txBody>
      </p:sp>
    </p:spTree>
    <p:extLst>
      <p:ext uri="{BB962C8B-B14F-4D97-AF65-F5344CB8AC3E}">
        <p14:creationId xmlns:p14="http://schemas.microsoft.com/office/powerpoint/2010/main" val="1463286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Matlab</a:t>
            </a:r>
            <a:r>
              <a:rPr lang="en-US" altLang="zh-TW" dirty="0" smtClean="0"/>
              <a:t> Built-in Functions</a:t>
            </a:r>
            <a:endParaRPr lang="zh-TW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26937"/>
            <a:ext cx="1602759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57384"/>
            <a:ext cx="1857375" cy="1419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96" y="1643096"/>
            <a:ext cx="1857375" cy="1447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66909"/>
            <a:ext cx="1838325" cy="14001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71317"/>
            <a:ext cx="188595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217" y="3457575"/>
            <a:ext cx="3009900" cy="8763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085" y="3429000"/>
            <a:ext cx="781050" cy="904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418" y="3429000"/>
            <a:ext cx="762000" cy="885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040" y="4727975"/>
            <a:ext cx="2962275" cy="8001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03" y="4708925"/>
            <a:ext cx="1009650" cy="819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11560" y="5733256"/>
            <a:ext cx="4788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TW" dirty="0" smtClean="0"/>
              <a:t>Most </a:t>
            </a:r>
            <a:r>
              <a:rPr lang="en-US" altLang="zh-TW" dirty="0" err="1" smtClean="0"/>
              <a:t>matlab</a:t>
            </a:r>
            <a:r>
              <a:rPr lang="en-US" altLang="zh-TW" dirty="0" smtClean="0"/>
              <a:t> built-in functions are overloaded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TW" dirty="0" smtClean="0"/>
              <a:t>Pay attention to their usage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3476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knows these functions?</a:t>
            </a:r>
            <a:endParaRPr lang="zh-TW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3867150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橢圓 3"/>
          <p:cNvSpPr/>
          <p:nvPr/>
        </p:nvSpPr>
        <p:spPr>
          <a:xfrm>
            <a:off x="3059832" y="1700808"/>
            <a:ext cx="576064" cy="6126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5076056" y="1484784"/>
            <a:ext cx="3368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or type “help </a:t>
            </a:r>
            <a:r>
              <a:rPr lang="en-US" altLang="zh-TW" sz="2000" dirty="0" err="1" smtClean="0"/>
              <a:t>function_name</a:t>
            </a:r>
            <a:r>
              <a:rPr lang="en-US" altLang="zh-TW" sz="2000" dirty="0" smtClean="0"/>
              <a:t>” </a:t>
            </a:r>
          </a:p>
          <a:p>
            <a:r>
              <a:rPr lang="en-US" altLang="zh-TW" sz="2000" dirty="0" smtClean="0"/>
              <a:t>in command window</a:t>
            </a:r>
            <a:endParaRPr lang="zh-TW" altLang="en-US" sz="20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179512" y="2007133"/>
            <a:ext cx="417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1.</a:t>
            </a:r>
            <a:endParaRPr lang="zh-TW" altLang="en-US" sz="24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194458" y="3471391"/>
            <a:ext cx="34193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/>
              <a:t>2</a:t>
            </a:r>
            <a:r>
              <a:rPr lang="en-US" altLang="zh-TW" sz="2400" dirty="0" smtClean="0"/>
              <a:t>. Google</a:t>
            </a:r>
          </a:p>
          <a:p>
            <a:endParaRPr lang="en-US" altLang="zh-TW" sz="2400" dirty="0"/>
          </a:p>
          <a:p>
            <a:r>
              <a:rPr lang="en-US" altLang="zh-TW" sz="2400" dirty="0" smtClean="0"/>
              <a:t>3. Read many </a:t>
            </a:r>
            <a:r>
              <a:rPr lang="en-US" altLang="zh-TW" sz="2400" dirty="0" err="1" smtClean="0"/>
              <a:t>many</a:t>
            </a:r>
            <a:r>
              <a:rPr lang="en-US" altLang="zh-TW" sz="2400" dirty="0" smtClean="0"/>
              <a:t> codes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58777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ea typeface="新細明體" charset="-120"/>
              </a:rPr>
              <a:t>Script or function?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200" dirty="0" smtClean="0">
                <a:solidFill>
                  <a:srgbClr val="000000"/>
                </a:solidFill>
                <a:ea typeface="新細明體" charset="-120"/>
              </a:rPr>
              <a:t>Scripts are m-files containing MATLAB statements</a:t>
            </a:r>
          </a:p>
          <a:p>
            <a:r>
              <a:rPr lang="en-US" altLang="zh-TW" sz="2200" dirty="0" smtClean="0">
                <a:solidFill>
                  <a:srgbClr val="000000"/>
                </a:solidFill>
                <a:ea typeface="新細明體" charset="-120"/>
              </a:rPr>
              <a:t>Functions are like any other m-file, but they accept arguments</a:t>
            </a:r>
            <a:r>
              <a:rPr lang="en-US" altLang="zh-TW" dirty="0" smtClean="0">
                <a:ea typeface="新細明體" charset="-120"/>
              </a:rPr>
              <a:t> </a:t>
            </a:r>
          </a:p>
          <a:p>
            <a:r>
              <a:rPr lang="en-US" altLang="zh-TW" sz="2200" dirty="0" smtClean="0">
                <a:ea typeface="新細明體" charset="-120"/>
              </a:rPr>
              <a:t>It is always recommended to name function file the same as the function name</a:t>
            </a:r>
            <a:r>
              <a:rPr lang="en-US" altLang="zh-TW" dirty="0" smtClean="0">
                <a:ea typeface="新細明體" charset="-120"/>
              </a:rPr>
              <a:t> </a:t>
            </a:r>
          </a:p>
          <a:p>
            <a:endParaRPr lang="zh-TW" alt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5676900" cy="18875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6444208" y="3645024"/>
            <a:ext cx="25506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dirty="0" smtClean="0"/>
              <a:t>函式名稱與檔名相同</a:t>
            </a:r>
            <a:endParaRPr lang="en-US" altLang="zh-TW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一個檔案一個函</a:t>
            </a:r>
            <a:r>
              <a:rPr lang="zh-TW" altLang="en-US" dirty="0" smtClean="0"/>
              <a:t>式</a:t>
            </a:r>
            <a:endParaRPr lang="en-US" altLang="zh-TW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TW" dirty="0" smtClean="0"/>
              <a:t>Output</a:t>
            </a:r>
            <a:r>
              <a:rPr lang="zh-TW" altLang="en-US" dirty="0" smtClean="0"/>
              <a:t>也可以是</a:t>
            </a:r>
            <a:r>
              <a:rPr lang="zh-TW" altLang="en-US" dirty="0" smtClean="0"/>
              <a:t>矩陣</a:t>
            </a:r>
            <a:endParaRPr lang="en-US" altLang="zh-TW" dirty="0" smtClean="0"/>
          </a:p>
          <a:p>
            <a:r>
              <a:rPr lang="zh-TW" altLang="en-US"/>
              <a:t> </a:t>
            </a:r>
            <a:r>
              <a:rPr lang="zh-TW" altLang="en-US" smtClean="0"/>
              <a:t>    </a:t>
            </a:r>
            <a:r>
              <a:rPr lang="zh-TW" altLang="en-US" smtClean="0"/>
              <a:t>或是兩個以上的變數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7971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Data type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 smtClean="0"/>
              <a:t>沒有特別指定的話，變數都是 </a:t>
            </a:r>
            <a:r>
              <a:rPr lang="en-US" altLang="zh-TW" sz="2800" dirty="0" smtClean="0"/>
              <a:t>double </a:t>
            </a:r>
            <a:endParaRPr lang="en-US" altLang="zh-TW" sz="2800" dirty="0"/>
          </a:p>
          <a:p>
            <a:r>
              <a:rPr lang="zh-TW" altLang="en-US" sz="2800" dirty="0" smtClean="0"/>
              <a:t>一般影像讀進來是 </a:t>
            </a:r>
            <a:r>
              <a:rPr lang="en-US" altLang="zh-TW" sz="2800" dirty="0" smtClean="0"/>
              <a:t>uint8(8-bit unsigned integer)</a:t>
            </a:r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pPr marL="0" indent="0">
              <a:buNone/>
            </a:pPr>
            <a:r>
              <a:rPr lang="en-US" altLang="zh-TW" sz="2800" dirty="0" smtClean="0"/>
              <a:t> </a:t>
            </a:r>
          </a:p>
          <a:p>
            <a:pPr marL="0" indent="0">
              <a:buNone/>
            </a:pPr>
            <a:r>
              <a:rPr lang="en-US" altLang="zh-TW" sz="2800" dirty="0"/>
              <a:t> </a:t>
            </a:r>
            <a:r>
              <a:rPr lang="en-US" altLang="zh-TW" sz="2800" dirty="0" smtClean="0"/>
              <a:t>    Answer = 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5138218" cy="141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8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 smtClean="0"/>
              <a:t>This example reads in an color image, and convert it to a grayscale image</a:t>
            </a:r>
            <a:endParaRPr lang="zh-TW" altLang="en-US" sz="24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47" y="1268760"/>
            <a:ext cx="8941557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4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958097"/>
            <a:ext cx="1974242" cy="21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58097"/>
            <a:ext cx="1986979" cy="21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64466"/>
            <a:ext cx="1961505" cy="212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64466"/>
            <a:ext cx="1974242" cy="212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251520" y="5373216"/>
            <a:ext cx="7479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TW" sz="2400" dirty="0" smtClean="0"/>
              <a:t>Examine the workspace to get more familiar with </a:t>
            </a:r>
            <a:r>
              <a:rPr lang="en-US" altLang="zh-TW" sz="2400" dirty="0" err="1" smtClean="0"/>
              <a:t>Matlab</a:t>
            </a:r>
            <a:endParaRPr lang="zh-TW" altLang="en-US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88640"/>
            <a:ext cx="814719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51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Read, write, show images</a:t>
            </a:r>
            <a:endParaRPr lang="zh-TW" altLang="en-US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921025" cy="354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4716016" y="1988840"/>
            <a:ext cx="402065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sz="2000" dirty="0" smtClean="0"/>
              <a:t>彩色影像</a:t>
            </a:r>
            <a:endParaRPr lang="en-US" altLang="zh-TW" sz="20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TW" sz="2000" dirty="0" smtClean="0"/>
              <a:t>N x M x 3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sz="2000" dirty="0" smtClean="0"/>
              <a:t>灰階影像</a:t>
            </a:r>
            <a:endParaRPr lang="en-US" altLang="zh-TW" sz="20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TW" sz="2000" dirty="0" smtClean="0"/>
              <a:t>N x M x 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sz="2000" dirty="0" smtClean="0"/>
              <a:t>請仔細讀過這些函式的說明檔</a:t>
            </a:r>
            <a:endParaRPr lang="en-US" altLang="zh-TW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sz="2000" dirty="0" smtClean="0"/>
              <a:t>注意 </a:t>
            </a:r>
            <a:r>
              <a:rPr lang="en-US" altLang="zh-TW" sz="2000" dirty="0" smtClean="0"/>
              <a:t>data type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sz="2000" dirty="0" smtClean="0"/>
              <a:t>做影像處理時，記得轉成</a:t>
            </a:r>
            <a:r>
              <a:rPr lang="en-US" altLang="zh-TW" sz="2000" dirty="0" smtClean="0"/>
              <a:t>double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086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get </a:t>
            </a:r>
            <a:r>
              <a:rPr lang="en-US" altLang="zh-TW" dirty="0" err="1" smtClean="0"/>
              <a:t>Matlab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/>
              <a:t>非全校授權軟體 － </a:t>
            </a:r>
            <a:r>
              <a:rPr lang="en-US" altLang="zh-TW" b="1" dirty="0"/>
              <a:t>MATLAB</a:t>
            </a:r>
            <a:r>
              <a:rPr lang="zh-TW" altLang="en-US" b="1" dirty="0"/>
              <a:t>網路授權</a:t>
            </a:r>
            <a:r>
              <a:rPr lang="en-US" altLang="zh-TW" b="1" dirty="0"/>
              <a:t>100</a:t>
            </a:r>
            <a:r>
              <a:rPr lang="zh-TW" altLang="en-US" b="1" dirty="0"/>
              <a:t>人使用教育版 </a:t>
            </a:r>
            <a:r>
              <a:rPr lang="en-US" altLang="zh-TW" b="1" dirty="0"/>
              <a:t>(</a:t>
            </a:r>
            <a:r>
              <a:rPr lang="zh-TW" altLang="en-US" b="1" dirty="0"/>
              <a:t>僅限清大校園內使用</a:t>
            </a:r>
            <a:r>
              <a:rPr lang="en-US" altLang="zh-TW" b="1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8581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Starting </a:t>
            </a:r>
            <a:r>
              <a:rPr lang="en-US" altLang="zh-TW" dirty="0" err="1" smtClean="0"/>
              <a:t>Matlab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6796595" cy="4247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4995849" y="5941814"/>
            <a:ext cx="2319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dirty="0" smtClean="0"/>
              <a:t>等個幾秒才會打開</a:t>
            </a:r>
            <a:endParaRPr lang="en-US" altLang="zh-TW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可以開很多個</a:t>
            </a:r>
          </a:p>
        </p:txBody>
      </p:sp>
    </p:spTree>
    <p:extLst>
      <p:ext uri="{BB962C8B-B14F-4D97-AF65-F5344CB8AC3E}">
        <p14:creationId xmlns:p14="http://schemas.microsoft.com/office/powerpoint/2010/main" val="3268997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8"/>
          <a:stretch/>
        </p:blipFill>
        <p:spPr bwMode="auto">
          <a:xfrm>
            <a:off x="251520" y="1124744"/>
            <a:ext cx="8640000" cy="5089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橢圓 6"/>
          <p:cNvSpPr/>
          <p:nvPr/>
        </p:nvSpPr>
        <p:spPr>
          <a:xfrm>
            <a:off x="1652938" y="1124744"/>
            <a:ext cx="3783158" cy="57606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4345043" y="764704"/>
            <a:ext cx="1509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B0F0"/>
                </a:solidFill>
              </a:rPr>
              <a:t>Current folder</a:t>
            </a:r>
            <a:endParaRPr lang="zh-TW" altLang="en-US" dirty="0">
              <a:solidFill>
                <a:srgbClr val="00B0F0"/>
              </a:solidFill>
            </a:endParaRPr>
          </a:p>
        </p:txBody>
      </p:sp>
      <p:sp>
        <p:nvSpPr>
          <p:cNvPr id="9" name="橢圓 8"/>
          <p:cNvSpPr/>
          <p:nvPr/>
        </p:nvSpPr>
        <p:spPr>
          <a:xfrm>
            <a:off x="64603" y="1786710"/>
            <a:ext cx="1658922" cy="232986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1331640" y="3779748"/>
            <a:ext cx="21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B0F0"/>
                </a:solidFill>
              </a:rPr>
              <a:t>Files in current folder</a:t>
            </a:r>
            <a:endParaRPr lang="zh-TW" altLang="en-US" dirty="0">
              <a:solidFill>
                <a:srgbClr val="00B0F0"/>
              </a:solidFill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5580112" y="1939110"/>
            <a:ext cx="2808312" cy="249800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5893456" y="2818779"/>
            <a:ext cx="2368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B0F0"/>
                </a:solidFill>
              </a:rPr>
              <a:t>Workspace(variables…)</a:t>
            </a:r>
            <a:endParaRPr lang="zh-TW" altLang="en-US" dirty="0">
              <a:solidFill>
                <a:srgbClr val="00B0F0"/>
              </a:solidFill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2051720" y="1711590"/>
            <a:ext cx="3312368" cy="423768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2690525" y="2813409"/>
            <a:ext cx="1953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Command window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96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 err="1" smtClean="0"/>
              <a:t>Matlab</a:t>
            </a:r>
            <a:r>
              <a:rPr lang="en-US" altLang="zh-TW" sz="2400" dirty="0" smtClean="0"/>
              <a:t> is like a calculator. You can type directly on the command window.</a:t>
            </a:r>
          </a:p>
          <a:p>
            <a:pPr algn="just"/>
            <a:r>
              <a:rPr lang="en-US" altLang="zh-TW" sz="2400" dirty="0" smtClean="0"/>
              <a:t>You can also write a file. </a:t>
            </a:r>
            <a:r>
              <a:rPr lang="en-US" altLang="zh-TW" sz="2400" dirty="0" err="1" smtClean="0"/>
              <a:t>Matlab</a:t>
            </a:r>
            <a:r>
              <a:rPr lang="en-US" altLang="zh-TW" sz="2400" dirty="0" smtClean="0"/>
              <a:t> runs the code line by line.</a:t>
            </a:r>
          </a:p>
          <a:p>
            <a:pPr algn="just"/>
            <a:endParaRPr lang="en-US" altLang="zh-TW" sz="2400" dirty="0" smtClean="0"/>
          </a:p>
          <a:p>
            <a:pPr algn="just"/>
            <a:endParaRPr lang="en-US" altLang="zh-TW" sz="2400" dirty="0"/>
          </a:p>
          <a:p>
            <a:pPr algn="just"/>
            <a:endParaRPr lang="en-US" altLang="zh-TW" sz="2400" dirty="0" smtClean="0"/>
          </a:p>
          <a:p>
            <a:pPr algn="just"/>
            <a:endParaRPr lang="en-US" altLang="zh-TW" sz="2400" dirty="0"/>
          </a:p>
          <a:p>
            <a:pPr algn="just"/>
            <a:endParaRPr lang="en-US" altLang="zh-TW" sz="2400" dirty="0" smtClean="0"/>
          </a:p>
          <a:p>
            <a:pPr marL="0" indent="0" algn="just">
              <a:buNone/>
            </a:pPr>
            <a:endParaRPr lang="en-US" altLang="zh-TW" sz="2400" dirty="0" smtClean="0"/>
          </a:p>
          <a:p>
            <a:pPr algn="just"/>
            <a:r>
              <a:rPr lang="en-US" altLang="zh-TW" sz="2400" dirty="0" smtClean="0"/>
              <a:t>When you run a file, it must be in the current folder or in the “path”  - example</a:t>
            </a:r>
            <a:endParaRPr lang="zh-TW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31766"/>
            <a:ext cx="5536051" cy="1935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6660232" y="3797547"/>
            <a:ext cx="138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Writing a file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76610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Set Path</a:t>
            </a:r>
            <a:endParaRPr lang="zh-TW" alt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544568" cy="4154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169" y="1177971"/>
            <a:ext cx="5812705" cy="441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539552" y="5877272"/>
            <a:ext cx="3115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When do you have to set path?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30997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 Simple Example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67544" y="1412776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1+2+3+…+10</a:t>
            </a:r>
            <a:endParaRPr lang="zh-TW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056" y="1988840"/>
            <a:ext cx="617220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084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File name and variable name cannot start with a number</a:t>
            </a:r>
          </a:p>
          <a:p>
            <a:pPr lvl="1"/>
            <a:r>
              <a:rPr lang="en-US" altLang="zh-TW" sz="2000" dirty="0"/>
              <a:t>t</a:t>
            </a:r>
            <a:r>
              <a:rPr lang="en-US" altLang="zh-TW" sz="2000" dirty="0" smtClean="0"/>
              <a:t>est1.m, test_1.m, 1.m</a:t>
            </a:r>
          </a:p>
          <a:p>
            <a:r>
              <a:rPr lang="en-US" altLang="zh-TW" sz="2400" dirty="0" err="1" smtClean="0"/>
              <a:t>Matlab</a:t>
            </a:r>
            <a:r>
              <a:rPr lang="en-US" altLang="zh-TW" sz="2400" dirty="0" smtClean="0"/>
              <a:t> doesn’t need “main” </a:t>
            </a:r>
          </a:p>
          <a:p>
            <a:r>
              <a:rPr lang="en-US" altLang="zh-TW" sz="2400" dirty="0" smtClean="0"/>
              <a:t>Variables don’t have to be declared</a:t>
            </a:r>
          </a:p>
          <a:p>
            <a:pPr lvl="1"/>
            <a:r>
              <a:rPr lang="en-US" altLang="zh-TW" sz="2000" dirty="0" smtClean="0"/>
              <a:t>However, if a variable appears on the right hand side, it must ‘exist’</a:t>
            </a:r>
          </a:p>
          <a:p>
            <a:r>
              <a:rPr lang="en-US" altLang="zh-TW" sz="2400" dirty="0" smtClean="0"/>
              <a:t>Semicolon ‘;’</a:t>
            </a:r>
          </a:p>
          <a:p>
            <a:pPr lvl="1"/>
            <a:r>
              <a:rPr lang="en-US" altLang="zh-TW" sz="2000" dirty="0" smtClean="0"/>
              <a:t>Suppress the output on screen</a:t>
            </a:r>
          </a:p>
          <a:p>
            <a:pPr lvl="1"/>
            <a:endParaRPr lang="en-US" altLang="zh-TW" sz="2000" dirty="0" smtClean="0"/>
          </a:p>
          <a:p>
            <a:r>
              <a:rPr lang="en-US" altLang="zh-TW" sz="2400" dirty="0" smtClean="0"/>
              <a:t> </a:t>
            </a:r>
          </a:p>
          <a:p>
            <a:pPr lvl="1"/>
            <a:r>
              <a:rPr lang="en-US" altLang="zh-TW" sz="2000" dirty="0" smtClean="0"/>
              <a:t>Clear all variables in the workspace</a:t>
            </a:r>
          </a:p>
          <a:p>
            <a:pPr lvl="1"/>
            <a:r>
              <a:rPr lang="en-US" altLang="zh-TW" sz="2000" dirty="0" smtClean="0"/>
              <a:t>Close all </a:t>
            </a:r>
            <a:r>
              <a:rPr lang="en-US" altLang="zh-TW" sz="2000" dirty="0" err="1" smtClean="0"/>
              <a:t>matlab</a:t>
            </a:r>
            <a:r>
              <a:rPr lang="en-US" altLang="zh-TW" sz="2000" dirty="0" smtClean="0"/>
              <a:t> </a:t>
            </a:r>
            <a:r>
              <a:rPr lang="en-US" altLang="zh-TW" sz="2000" dirty="0" smtClean="0"/>
              <a:t>figures</a:t>
            </a:r>
            <a:endParaRPr lang="en-US" altLang="zh-TW" sz="2000" dirty="0" smtClean="0"/>
          </a:p>
          <a:p>
            <a:pPr lvl="1"/>
            <a:r>
              <a:rPr lang="en-US" altLang="zh-TW" sz="2000" dirty="0" smtClean="0"/>
              <a:t>Clean command window</a:t>
            </a:r>
            <a:endParaRPr lang="en-US" altLang="zh-TW" sz="2000" dirty="0"/>
          </a:p>
          <a:p>
            <a:pPr marL="0" indent="0">
              <a:buNone/>
            </a:pPr>
            <a:endParaRPr lang="zh-TW" altLang="en-US" sz="2400" dirty="0"/>
          </a:p>
        </p:txBody>
      </p:sp>
      <p:sp>
        <p:nvSpPr>
          <p:cNvPr id="4" name="乘號 3"/>
          <p:cNvSpPr/>
          <p:nvPr/>
        </p:nvSpPr>
        <p:spPr>
          <a:xfrm>
            <a:off x="3275856" y="1268760"/>
            <a:ext cx="288032" cy="288032"/>
          </a:xfrm>
          <a:prstGeom prst="mathMultiply">
            <a:avLst>
              <a:gd name="adj1" fmla="val 5883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10654"/>
            <a:ext cx="4514850" cy="952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40" y="3933056"/>
            <a:ext cx="2514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299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Basic Grammar</a:t>
            </a:r>
            <a:endParaRPr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2867025" cy="80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47" y="3429000"/>
            <a:ext cx="1247775" cy="714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47" y="5085184"/>
            <a:ext cx="93345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341" y="1300163"/>
            <a:ext cx="1876425" cy="1419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550" y="1266854"/>
            <a:ext cx="1847850" cy="1447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354" y="3495533"/>
            <a:ext cx="714375" cy="762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50" y="3501881"/>
            <a:ext cx="704850" cy="781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803848" y="2204864"/>
            <a:ext cx="34801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dirty="0" smtClean="0"/>
              <a:t>空白、逗號代表下一個</a:t>
            </a:r>
            <a:r>
              <a:rPr lang="en-US" altLang="zh-TW" dirty="0" smtClean="0"/>
              <a:t>column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分號代表下一個</a:t>
            </a:r>
            <a:r>
              <a:rPr lang="en-US" altLang="zh-TW" dirty="0" smtClean="0"/>
              <a:t>row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單引號</a:t>
            </a:r>
            <a:r>
              <a:rPr lang="zh-TW" altLang="en-US" dirty="0" smtClean="0"/>
              <a:t>代表轉置</a:t>
            </a:r>
            <a:r>
              <a:rPr lang="en-US" altLang="zh-TW" dirty="0" smtClean="0"/>
              <a:t>(transpose)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2267744" y="3430741"/>
            <a:ext cx="2978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dirty="0" smtClean="0"/>
              <a:t>建立矩陣使用中括號</a:t>
            </a:r>
            <a:endParaRPr lang="en-US" altLang="zh-TW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取</a:t>
            </a:r>
            <a:r>
              <a:rPr lang="zh-TW" altLang="en-US" dirty="0" smtClean="0"/>
              <a:t>矩陣元素使用小括號</a:t>
            </a:r>
            <a:endParaRPr lang="en-US" altLang="zh-TW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TW" altLang="en-US" dirty="0"/>
              <a:t>等號左邊沒有東西 </a:t>
            </a:r>
            <a:r>
              <a:rPr lang="en-US" altLang="zh-TW" dirty="0"/>
              <a:t>=&gt; </a:t>
            </a:r>
            <a:r>
              <a:rPr lang="en-US" altLang="zh-TW" dirty="0" err="1"/>
              <a:t>ans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2267744" y="5085184"/>
            <a:ext cx="5756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TW" altLang="en-US" dirty="0" smtClean="0"/>
              <a:t>二維的矩陣，如果用一維的 </a:t>
            </a:r>
            <a:r>
              <a:rPr lang="en-US" altLang="zh-TW" dirty="0" smtClean="0"/>
              <a:t>index =&gt; </a:t>
            </a:r>
            <a:r>
              <a:rPr lang="zh-TW" altLang="en-US" dirty="0" smtClean="0"/>
              <a:t>上到下，左到右</a:t>
            </a:r>
            <a:endParaRPr lang="zh-TW" altLang="en-US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99446"/>
            <a:ext cx="695325" cy="7524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860347" y="6165304"/>
            <a:ext cx="4904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TW" dirty="0" err="1" smtClean="0"/>
              <a:t>Matlab</a:t>
            </a:r>
            <a:r>
              <a:rPr lang="zh-TW" altLang="en-US" dirty="0" smtClean="0"/>
              <a:t>的</a:t>
            </a:r>
            <a:r>
              <a:rPr lang="en-US" altLang="zh-TW" dirty="0" smtClean="0"/>
              <a:t>index</a:t>
            </a:r>
            <a:r>
              <a:rPr lang="zh-TW" altLang="en-US" dirty="0"/>
              <a:t>都是從</a:t>
            </a:r>
            <a:r>
              <a:rPr lang="en-US" altLang="zh-TW" dirty="0"/>
              <a:t>1</a:t>
            </a:r>
            <a:r>
              <a:rPr lang="zh-TW" altLang="en-US" dirty="0"/>
              <a:t>開始</a:t>
            </a:r>
            <a:r>
              <a:rPr lang="zh-TW" altLang="en-US" dirty="0" smtClean="0"/>
              <a:t>，先</a:t>
            </a:r>
            <a:r>
              <a:rPr lang="en-US" altLang="zh-TW" dirty="0" smtClean="0"/>
              <a:t>row</a:t>
            </a:r>
            <a:r>
              <a:rPr lang="zh-TW" altLang="en-US" dirty="0" smtClean="0"/>
              <a:t>再</a:t>
            </a:r>
            <a:r>
              <a:rPr lang="en-US" altLang="zh-TW" dirty="0" smtClean="0"/>
              <a:t>column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6561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485</Words>
  <Application>Microsoft Office PowerPoint</Application>
  <PresentationFormat>如螢幕大小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Office 佈景主題</vt:lpstr>
      <vt:lpstr>Matlab Quick Start</vt:lpstr>
      <vt:lpstr>How to get Matlab</vt:lpstr>
      <vt:lpstr>Starting Matlab</vt:lpstr>
      <vt:lpstr>PowerPoint 簡報</vt:lpstr>
      <vt:lpstr>PowerPoint 簡報</vt:lpstr>
      <vt:lpstr>Set Path</vt:lpstr>
      <vt:lpstr>A Simple Example</vt:lpstr>
      <vt:lpstr>PowerPoint 簡報</vt:lpstr>
      <vt:lpstr>Basic Grammar</vt:lpstr>
      <vt:lpstr>Basic Grammar</vt:lpstr>
      <vt:lpstr>Manipulate matrices</vt:lpstr>
      <vt:lpstr>Matlab Built-in Functions</vt:lpstr>
      <vt:lpstr>How to knows these functions?</vt:lpstr>
      <vt:lpstr>Script or function?</vt:lpstr>
      <vt:lpstr>Data type</vt:lpstr>
      <vt:lpstr>PowerPoint 簡報</vt:lpstr>
      <vt:lpstr>PowerPoint 簡報</vt:lpstr>
      <vt:lpstr>Read, write, show images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Matlab Quick Start</dc:title>
  <dc:creator>喬巴</dc:creator>
  <cp:lastModifiedBy>喬巴</cp:lastModifiedBy>
  <cp:revision>36</cp:revision>
  <dcterms:created xsi:type="dcterms:W3CDTF">2012-03-14T11:27:35Z</dcterms:created>
  <dcterms:modified xsi:type="dcterms:W3CDTF">2012-03-15T05:02:56Z</dcterms:modified>
</cp:coreProperties>
</file>